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6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omments/modernComment_11A_4BF00375.xml" ContentType="application/vnd.ms-powerpoint.comments+xml"/>
  <Override PartName="/ppt/comments/modernComment_105_56BF8AE4.xml" ContentType="application/vnd.ms-powerpoint.comments+xml"/>
  <Override PartName="/ppt/comments/modernComment_11D_8D7FCB61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710" r:id="rId6"/>
    <p:sldMasterId id="2147483725" r:id="rId7"/>
    <p:sldMasterId id="2147483740" r:id="rId8"/>
    <p:sldMasterId id="2147483695" r:id="rId9"/>
    <p:sldMasterId id="2147483755" r:id="rId10"/>
  </p:sldMasterIdLst>
  <p:notesMasterIdLst>
    <p:notesMasterId r:id="rId23"/>
  </p:notesMasterIdLst>
  <p:sldIdLst>
    <p:sldId id="256" r:id="rId11"/>
    <p:sldId id="286" r:id="rId12"/>
    <p:sldId id="259" r:id="rId13"/>
    <p:sldId id="282" r:id="rId14"/>
    <p:sldId id="261" r:id="rId15"/>
    <p:sldId id="283" r:id="rId16"/>
    <p:sldId id="285" r:id="rId17"/>
    <p:sldId id="260" r:id="rId18"/>
    <p:sldId id="279" r:id="rId19"/>
    <p:sldId id="277" r:id="rId20"/>
    <p:sldId id="287" r:id="rId21"/>
    <p:sldId id="276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99D004DF-1862-40AD-A98D-2C23F7B882B6}">
          <p14:sldIdLst>
            <p14:sldId id="256"/>
            <p14:sldId id="286"/>
            <p14:sldId id="259"/>
            <p14:sldId id="282"/>
            <p14:sldId id="261"/>
            <p14:sldId id="283"/>
            <p14:sldId id="285"/>
            <p14:sldId id="260"/>
            <p14:sldId id="279"/>
            <p14:sldId id="277"/>
            <p14:sldId id="287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1C8C4C-0A3F-9F55-28BD-A6C8308B9672}" name="Sarah KARAM" initials="SK" userId="S::sarah.karam@ecrin.org::ab5c24cc-99b9-4f62-9840-e1e2b76ccbd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a Esdaile" initials="ME" lastIdx="10" clrIdx="0">
    <p:extLst>
      <p:ext uri="{19B8F6BF-5375-455C-9EA6-DF929625EA0E}">
        <p15:presenceInfo xmlns:p15="http://schemas.microsoft.com/office/powerpoint/2012/main" userId="S::martina.esdaile@Ecrin.org::44e285be-6e96-422e-b671-aac6d10b95d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FE9848-C8DF-3CFE-9EEB-8907191E5177}" v="21" dt="2025-07-04T07:51:36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2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omments/modernComment_105_56BF8AE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2924073-8585-4604-BADE-D7E73E3A6975}" authorId="{5F1C8C4C-0A3F-9F55-28BD-A6C8308B9672}" status="resolved" created="2024-08-22T09:42:42.712">
    <pc:sldMkLst xmlns:pc="http://schemas.microsoft.com/office/powerpoint/2013/main/command">
      <pc:docMk/>
      <pc:sldMk cId="1455393508" sldId="261"/>
    </pc:sldMkLst>
    <p188:replyLst>
      <p188:reply id="{BF6EA71E-80BE-419F-9F05-9FF081F1C3C4}" authorId="{5F1C8C4C-0A3F-9F55-28BD-A6C8308B9672}" created="2024-08-22T09:42:56.603">
        <p188:txBody>
          <a:bodyPr/>
          <a:lstStyle/>
          <a:p>
            <a:r>
              <a:rPr lang="fr-FR"/>
              <a:t>contenus anglais</a:t>
            </a:r>
          </a:p>
        </p188:txBody>
      </p188:reply>
    </p188:replyLst>
    <p188:txBody>
      <a:bodyPr/>
      <a:lstStyle/>
      <a:p>
        <a:r>
          <a:rPr lang="fr-FR"/>
          <a:t>update</a:t>
        </a:r>
      </a:p>
    </p188:txBody>
  </p188:cm>
</p188:cmLst>
</file>

<file path=ppt/comments/modernComment_11A_4BF0037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3CE6BEC-5C3C-4121-BA30-416CC025F775}" authorId="{5F1C8C4C-0A3F-9F55-28BD-A6C8308B9672}" status="resolved" created="2024-08-22T09:41:00.380">
    <pc:sldMkLst xmlns:pc="http://schemas.microsoft.com/office/powerpoint/2013/main/command">
      <pc:docMk/>
      <pc:sldMk cId="1274020725" sldId="282"/>
    </pc:sldMkLst>
    <p188:txBody>
      <a:bodyPr/>
      <a:lstStyle/>
      <a:p>
        <a:r>
          <a:rPr lang="fr-FR"/>
          <a:t>specifier targets (km 2)</a:t>
        </a:r>
      </a:p>
    </p188:txBody>
  </p188:cm>
</p188:cmLst>
</file>

<file path=ppt/comments/modernComment_11D_8D7FCB6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420C1B3-74C8-481A-8E2B-85F1035CE607}" authorId="{5F1C8C4C-0A3F-9F55-28BD-A6C8308B9672}" status="resolved" created="2024-08-22T09:44:48.529">
    <pc:sldMkLst xmlns:pc="http://schemas.microsoft.com/office/powerpoint/2013/main/command">
      <pc:docMk/>
      <pc:sldMk cId="2373962593" sldId="285"/>
    </pc:sldMkLst>
    <p188:txBody>
      <a:bodyPr/>
      <a:lstStyle/>
      <a:p>
        <a:r>
          <a:rPr lang="fr-FR"/>
          <a:t>bullet points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FAC64-DEA2-49CB-83F5-9B54BBC6923C}" type="datetimeFigureOut">
              <a:rPr lang="en-GB" smtClean="0"/>
              <a:t>23/10/2025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F8757-43D2-4D98-86AD-6BA0BBE055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573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3341786"/>
            <a:ext cx="9144000" cy="165576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105850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(Name of presenter)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A214-0345-4E83-AF23-418D84C1FB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7945" y="411430"/>
            <a:ext cx="2598019" cy="31723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160B49-1799-4A11-9D1E-2E75717BC3FE}"/>
              </a:ext>
            </a:extLst>
          </p:cNvPr>
          <p:cNvSpPr/>
          <p:nvPr userDrawn="1"/>
        </p:nvSpPr>
        <p:spPr>
          <a:xfrm>
            <a:off x="8566483" y="9538"/>
            <a:ext cx="3305475" cy="1590663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976" y="1060664"/>
            <a:ext cx="4196048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10266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ADB169B4-647B-4AE9-89D2-F3214E3427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1991870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5C5D8F73-A9CA-4299-B8EC-A8EDBE288B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567090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D354E3B1-E883-4731-99B2-E1D02D45DC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6695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64789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41051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16129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E0186542-0C24-4ACA-AE95-628EF2576C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238066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DE637F81-5EEC-4AB2-A2E9-E6DD484878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243785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6C446724-E49A-476D-9ACC-54A3401F7F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307087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00E8DE2F-AAF5-4327-B179-316A45935C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835804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83293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361189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E419ECA-1358-47B1-B4D8-AF4FBB955A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1170" y="204970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5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0000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5E406E-59ED-45DB-9F96-6AAA1955204F}"/>
              </a:ext>
            </a:extLst>
          </p:cNvPr>
          <p:cNvSpPr/>
          <p:nvPr userDrawn="1"/>
        </p:nvSpPr>
        <p:spPr>
          <a:xfrm>
            <a:off x="543463" y="704055"/>
            <a:ext cx="10916699" cy="547290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D9011C-EABE-4AD2-AB20-17E45E3E51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600201"/>
            <a:ext cx="9144000" cy="1655762"/>
          </a:xfrm>
        </p:spPr>
        <p:txBody>
          <a:bodyPr anchor="b">
            <a:normAutofit/>
          </a:bodyPr>
          <a:lstStyle>
            <a:lvl1pPr algn="ctr">
              <a:defRPr sz="2800" b="1" i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Supporting clinical trials across borders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FE870D-10A1-48CA-986C-953111EFF4F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362522"/>
            <a:ext cx="9144000" cy="646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Contact details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0AC15A-8232-44F1-AC91-FFAB82C9A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62" y="4163854"/>
            <a:ext cx="3037676" cy="119866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5594C9-5D55-4206-9451-10B7B5A6D51D}"/>
              </a:ext>
            </a:extLst>
          </p:cNvPr>
          <p:cNvSpPr/>
          <p:nvPr userDrawn="1"/>
        </p:nvSpPr>
        <p:spPr>
          <a:xfrm>
            <a:off x="10090484" y="208547"/>
            <a:ext cx="1171074" cy="640888"/>
          </a:xfrm>
          <a:prstGeom prst="rect">
            <a:avLst/>
          </a:prstGeom>
          <a:solidFill>
            <a:srgbClr val="000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6465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10320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14440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85021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530322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8A7637EB-B6D9-4234-B9AC-DF2F7301D5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369107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50420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0396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57310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63B00227-37FF-4EFE-B9E9-FA843FD703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159343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79399"/>
            <a:ext cx="5181600" cy="41975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901658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59296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8D8197FC-4A3A-40A9-A6D8-60996C0EBE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2654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63526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14469C03-FC48-4589-B8B7-4419869173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643186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A7194344-04E5-4DCC-A869-BAFFEA09D3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796953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4F2494D-8A6B-488B-A013-DBA3D107C5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154653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C7D6DEF-F69F-4718-AECA-B2651503C7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8" y="208017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591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938307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79399"/>
            <a:ext cx="2674817" cy="29259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287191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62103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79399"/>
            <a:ext cx="1981200" cy="3230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85214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9025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2DA4AE81-0D6E-4E11-A5BB-4AB3D50EF2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891369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70881" y="2185316"/>
            <a:ext cx="7732724" cy="2607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46050"/>
            <a:ext cx="7732724" cy="3573750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1525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6043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63357"/>
            <a:ext cx="2674817" cy="29420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192848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9D007A1C-881B-4DDE-95C4-04C770CBFB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389100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27756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65773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B0F6DF63-40F3-432C-9D05-699F1A298A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1381819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FE9E4394-72C3-44A4-B393-31AAAA24E8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535860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96D14ADC-B713-4699-969D-C13239681E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385043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4AFB2583-E6A2-4CA7-A0DE-75781B63A2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3319378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72990CF-37EE-4DFA-94D4-D0DB7525B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084" y="208459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097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5037589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33937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2235829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89138"/>
            <a:ext cx="1981200" cy="22399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838165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95589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69B04BFC-2803-4D5F-B0CC-EB02F14486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170516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0443" y="2254156"/>
            <a:ext cx="7592952" cy="1598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48417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96903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067667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027BECE-AFC4-4D60-B853-13E043EB2B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3585795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3806593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73135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840115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88FA187A-F949-4291-852B-01F27C84C8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414383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65CBF067-B459-4EB8-85E3-DE246593E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54276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5518339D-9863-46C9-BD9A-9687D3358A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8563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89137"/>
            <a:ext cx="10515600" cy="22685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075961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14521B29-F0F5-477D-BCBA-DDBEFC636D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173653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B867A88-9E40-42D9-8D5B-7D740F01DF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8" y="209092"/>
            <a:ext cx="1335225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441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4396108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772783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745408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400"/>
            <a:ext cx="1981200" cy="2249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705287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400"/>
            <a:ext cx="10515600" cy="22782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109891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D3E9A663-0382-402F-9999-E9888EA656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4057635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930443" y="2150420"/>
            <a:ext cx="7560868" cy="223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64382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545911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640338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1B9D91DE-F5D0-460A-B4E3-9546ED2618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537839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20158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57C525F8-3B8E-4C9C-A21E-AF32CF006F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E3F8BB94-B046-4AD3-AB8D-1117A33F39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7583638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976872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226517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6C5603C7-7147-41C3-A236-6BAAADFB33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043429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DAFC134A-F543-45FA-B316-8D11F92EE3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352173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1DF4427-A5E3-4BA7-9C6E-4244DF6C5A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956593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334D053F-4255-4547-A9B2-F7CBCF08BA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8279863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6000" kern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3D2097D-1CDA-465E-B062-6BC27725B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929" y="204469"/>
            <a:ext cx="1347464" cy="53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457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5A5C39AC-286F-483E-B4B0-A319F6B02F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33105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89137"/>
            <a:ext cx="2674817" cy="2916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77B92FF8-A640-4993-A6C5-4D6D07EE3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1322896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0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62103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399"/>
            <a:ext cx="1981200" cy="22497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79399"/>
            <a:ext cx="1981200" cy="3230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512CD4B-C65B-4933-8AA2-DD7DB2505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323839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89137"/>
            <a:ext cx="10515600" cy="22685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E4BD3A2A-770F-4A1B-A1E8-2D9B42E1ACA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68674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66462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subtitle style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18610"/>
            <a:ext cx="7732724" cy="3501189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6422864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6FB98C6-CB74-434F-B5F8-910FA13DA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6727FFF8-FEF9-4B36-ACA8-03265800F7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791471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02294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16256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994CA3DD-1313-4002-9CD3-697EE633B5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6950949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6151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8"/>
            <a:ext cx="1487834" cy="817070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D65D561F-02B9-4BFF-A7C4-136EA497D2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34219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Espace réservé du texte 15">
            <a:extLst>
              <a:ext uri="{FF2B5EF4-FFF2-40B4-BE49-F238E27FC236}">
                <a16:creationId xmlns:a16="http://schemas.microsoft.com/office/drawing/2014/main" id="{1BAC95B3-775E-46A6-895C-9A5DE811E6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0172900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3135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Espace réservé du texte 15">
            <a:extLst>
              <a:ext uri="{FF2B5EF4-FFF2-40B4-BE49-F238E27FC236}">
                <a16:creationId xmlns:a16="http://schemas.microsoft.com/office/drawing/2014/main" id="{EDECAD5A-165D-4BD0-A9C9-A1033E31A7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056759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4B50AA07-F354-4155-B04E-5E56FB0BF8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7220068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7D3FF1-E74D-4CB0-854B-D9421DD8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5556B7-176B-4452-8CCF-7BA90718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2BD31E36-C187-4EE9-B9C9-71C12E97AF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8360969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05523-8047-4907-AB09-7AD8FD24A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8C9F-9061-46C2-95E3-F4A8757019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E6E63E-677A-44D6-80A0-9051F5380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07E696-F7E3-400D-B24A-1B8B2EBB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C7363-82A0-4A5F-BA94-43A2DA804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F07A5B7C-1671-4B76-9DED-6D5BEB7593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6414818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E0C83-CB92-4F35-B3EB-F68D89CD7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28662"/>
            <a:ext cx="3932237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FC517B-3BBF-43A7-B065-37A42EA4AF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4A307A-21EB-4B9E-935E-6BA545D04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6010C-495D-4F78-8944-C39D4883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ACA6F-6158-4327-8830-43BC2E0E2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D138C99D-A6EA-4C54-8A00-74232C208C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055853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E81D9A-3EBE-47E6-9FFE-4F5DC9228998}"/>
              </a:ext>
            </a:extLst>
          </p:cNvPr>
          <p:cNvSpPr/>
          <p:nvPr userDrawn="1"/>
        </p:nvSpPr>
        <p:spPr>
          <a:xfrm>
            <a:off x="731837" y="728663"/>
            <a:ext cx="10728325" cy="5400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71B22-41C9-4B29-BBAF-D310F70D5A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181127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B23E2-535E-43FD-BC5A-5B0A23F67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8C28F-3535-4BD7-8447-9E16B4A82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AD668-BAD5-430C-8E92-EA29C113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2C0C02D-D5D5-442C-BA4F-44FA9D06A4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9" y="209778"/>
            <a:ext cx="1335228" cy="52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80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45FAE0-0EF7-4560-A028-CA5F145264BC}"/>
              </a:ext>
            </a:extLst>
          </p:cNvPr>
          <p:cNvSpPr/>
          <p:nvPr userDrawn="1"/>
        </p:nvSpPr>
        <p:spPr>
          <a:xfrm>
            <a:off x="-97857" y="-134754"/>
            <a:ext cx="12387713" cy="69927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rgbClr val="00009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1"/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4A8AAE46-7F1F-4A4A-917B-72CC2EA8D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58CBBE68-C2CE-40B3-90F4-F5DB0455CF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1746279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8026EFF-4F12-4CF8-968E-7C0510A095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1225507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9399"/>
            <a:ext cx="772783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C2A98C-CA2C-49B8-B7C6-2C18973E944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678983" y="1979399"/>
            <a:ext cx="2674817" cy="29259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4641FB-D412-4700-B9D8-54EA81A9A8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78983" y="4976188"/>
            <a:ext cx="2674817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5">
            <a:extLst>
              <a:ext uri="{FF2B5EF4-FFF2-40B4-BE49-F238E27FC236}">
                <a16:creationId xmlns:a16="http://schemas.microsoft.com/office/drawing/2014/main" id="{6A8B570C-9B49-4B13-BC21-4CD1DFA495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6560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7847334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62103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A3CD61-A59D-4F57-9177-11163988729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372600" y="1979400"/>
            <a:ext cx="1981200" cy="2249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E2F6D56-5B72-4AC1-A539-EEB687D93BC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229475" y="1989138"/>
            <a:ext cx="1981200" cy="3221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819641F5-E565-4DDB-B139-6CC58F5170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72600" y="4299913"/>
            <a:ext cx="1981200" cy="910262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5" name="Espace réservé du texte 15">
            <a:extLst>
              <a:ext uri="{FF2B5EF4-FFF2-40B4-BE49-F238E27FC236}">
                <a16:creationId xmlns:a16="http://schemas.microsoft.com/office/drawing/2014/main" id="{802898F1-CB6A-43CE-9365-9283A8A38E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67413857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829-677C-4F36-9718-0D244928F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479" y="1979399"/>
            <a:ext cx="10515600" cy="2278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5D3CF6A-A7A1-4CFA-8B5A-6FA57B575DC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648324" y="4305300"/>
            <a:ext cx="3990975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DBD802-245B-46AE-B9D0-813A6DDEEDA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333625" y="4305300"/>
            <a:ext cx="3181350" cy="17869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8D49B9D-5025-4135-913E-418F51DB37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79239" y="4305300"/>
            <a:ext cx="167456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E38C1003-466E-40B9-9901-8B0C3D5B66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4478" y="4314631"/>
            <a:ext cx="1432471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7933EC5A-1522-4D70-9F15-CCAC5626CD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63481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4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502"/>
            <a:ext cx="10515600" cy="5440461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Espace réservé du texte 15">
            <a:extLst>
              <a:ext uri="{FF2B5EF4-FFF2-40B4-BE49-F238E27FC236}">
                <a16:creationId xmlns:a16="http://schemas.microsoft.com/office/drawing/2014/main" id="{C49300F9-50AB-4ACF-92BF-9A237AAFF5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56611555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C75D071-5A32-4DD5-9534-C0E342B377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80074" y="1846048"/>
            <a:ext cx="1792726" cy="2402457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Holder 3">
            <a:extLst>
              <a:ext uri="{FF2B5EF4-FFF2-40B4-BE49-F238E27FC236}">
                <a16:creationId xmlns:a16="http://schemas.microsoft.com/office/drawing/2014/main" id="{4D54E46F-605E-4521-B3DA-11093A92398E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838200" y="2118336"/>
            <a:ext cx="7765405" cy="247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1600"/>
              </a:lnSpc>
              <a:spcBef>
                <a:spcPts val="600"/>
              </a:spcBef>
              <a:buFontTx/>
              <a:buNone/>
              <a:defRPr sz="2800" b="0" i="0" baseline="0">
                <a:solidFill>
                  <a:srgbClr val="000000"/>
                </a:solidFill>
                <a:latin typeface="+mj-lt"/>
                <a:cs typeface="Ideal Sans Extra Light" pitchFamily="2" charset="0"/>
              </a:defRPr>
            </a:lvl1pPr>
            <a:lvl2pPr>
              <a:defRPr sz="14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14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24274E6D-0F57-4329-BCFF-5E739BB9E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80073" y="4364579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ts val="960"/>
              </a:lnSpc>
              <a:spcBef>
                <a:spcPts val="200"/>
              </a:spcBef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290355BA-E2AB-4425-AC1A-933234DF8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532298"/>
            <a:ext cx="7732724" cy="3615838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6700" indent="-142875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4500" indent="-142875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3400" indent="-185738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0000"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lnSpc>
                <a:spcPts val="1600"/>
              </a:lnSpc>
              <a:defRPr sz="14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34FBFD-3473-474B-AE59-FC535AA16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Espace réservé du texte 15">
            <a:extLst>
              <a:ext uri="{FF2B5EF4-FFF2-40B4-BE49-F238E27FC236}">
                <a16:creationId xmlns:a16="http://schemas.microsoft.com/office/drawing/2014/main" id="{364C4334-DA51-4CE7-8590-FB64884680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42028946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5C2927-5CE3-4516-8A4C-8059F06B9974}"/>
              </a:ext>
            </a:extLst>
          </p:cNvPr>
          <p:cNvSpPr/>
          <p:nvPr userDrawn="1"/>
        </p:nvSpPr>
        <p:spPr>
          <a:xfrm>
            <a:off x="731838" y="728663"/>
            <a:ext cx="10719697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9EC8E-C3B7-4151-8CA6-F04B70023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989138"/>
            <a:ext cx="6656732" cy="4187825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335D0-7DE0-49C6-A54C-9C1131E02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2AA7B-4BDF-429D-B1B3-FACA1CB1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D2E21D4-2B57-4A7A-917B-A20194467C4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583487" y="1989138"/>
            <a:ext cx="2265363" cy="2011362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D8A2E-AEF6-485E-B6C6-83A82F82D52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592667" y="4035475"/>
            <a:ext cx="2265363" cy="209386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GB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F93879C8-18CB-41A4-B94F-AEBB3A85CC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910924" y="4035475"/>
            <a:ext cx="1487834" cy="864596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8DCD299F-9ECA-4379-8257-ECA39CC5E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37405" y="1989137"/>
            <a:ext cx="1487834" cy="864595"/>
          </a:xfrm>
        </p:spPr>
        <p:txBody>
          <a:bodyPr/>
          <a:lstStyle>
            <a:lvl1pPr marL="0" indent="0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Cliquez pour modifier les styles du texte du masque
</a:t>
            </a:r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ECD43F85-FC5B-4420-8148-C7752C407D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843527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18DCF-83F6-4683-BDC8-544B591F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B08FB-3B19-4190-8AE7-52CCF59581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79399"/>
            <a:ext cx="5181600" cy="4197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36BB7-AF6F-476F-A607-565F9C96C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89137"/>
            <a:ext cx="5181600" cy="4187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0E8DA0-A6F3-4451-8048-02F5B6A1C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04A5F-FE25-4FD6-95CB-0EB4C8EB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C4FCE7D0-D149-4980-90B9-E28BAE380A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9602816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B955F-2F31-4FD2-ACA2-5607751DC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57093"/>
            <a:ext cx="10515600" cy="998538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B9449-37EC-4053-A4D9-BE36E7B20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D17CB9-DFFA-49DC-BA1B-C9A0DB6DF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07357-7482-49E9-86D4-53BF8CF59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7AD6-FC93-4E11-9492-A7D79EFA69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870AFD-D769-4C12-B1B5-A8E81237D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AA551-ECFD-4021-AC0A-FE9809E0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Espace réservé du texte 15">
            <a:extLst>
              <a:ext uri="{FF2B5EF4-FFF2-40B4-BE49-F238E27FC236}">
                <a16:creationId xmlns:a16="http://schemas.microsoft.com/office/drawing/2014/main" id="{BFDC38A6-23CE-46AF-91F6-D8DE0EA369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28002311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E770A-5C27-498A-BB13-10FB0A6B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71BDA-61DE-4C38-9B8F-C8EA03C81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87CD4-B262-423E-B613-E5A5431AD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smtClean="0"/>
              <a:t>‹#›</a:t>
            </a:fld>
            <a:endParaRPr lang="en-GB"/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D372F66E-2618-4801-AB44-9B6025BAB3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756273"/>
            <a:ext cx="1792725" cy="2152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ts val="960"/>
              </a:lnSpc>
              <a:spcBef>
                <a:spcPts val="200"/>
              </a:spcBef>
              <a:buNone/>
              <a:defRPr sz="800">
                <a:solidFill>
                  <a:schemeClr val="tx1"/>
                </a:solidFill>
              </a:defRPr>
            </a:lvl1pPr>
            <a:lvl2pPr>
              <a:defRPr sz="800" b="0" i="0">
                <a:latin typeface="Ideal Sans Extra Light" pitchFamily="2" charset="0"/>
                <a:cs typeface="Ideal Sans Extra Light" pitchFamily="2" charset="0"/>
              </a:defRPr>
            </a:lvl2pPr>
            <a:lvl3pPr>
              <a:defRPr sz="800" b="0" i="0">
                <a:latin typeface="Ideal Sans Extra Light" pitchFamily="2" charset="0"/>
                <a:cs typeface="Ideal Sans Extra Light" pitchFamily="2" charset="0"/>
              </a:defRPr>
            </a:lvl3pPr>
            <a:lvl4pPr>
              <a:defRPr sz="800" b="0" i="0">
                <a:latin typeface="Ideal Sans Extra Light" pitchFamily="2" charset="0"/>
                <a:cs typeface="Ideal Sans Extra Light" pitchFamily="2" charset="0"/>
              </a:defRPr>
            </a:lvl4pPr>
            <a:lvl5pPr>
              <a:defRPr sz="800" b="0" i="0">
                <a:latin typeface="Ideal Sans Extra Light" pitchFamily="2" charset="0"/>
                <a:cs typeface="Ideal Sans Extra Light" pitchFamily="2" charset="0"/>
              </a:defRPr>
            </a:lvl5pPr>
            <a:lvl6pPr>
              <a:defRPr sz="800" b="0" i="0">
                <a:latin typeface="Ideal Sans Extra Light" pitchFamily="2" charset="0"/>
                <a:cs typeface="Ideal Sans Extra Light" pitchFamily="2" charset="0"/>
              </a:defRPr>
            </a:lvl6pPr>
            <a:lvl7pPr>
              <a:defRPr sz="800" b="0" i="0">
                <a:latin typeface="Ideal Sans Extra Light" pitchFamily="2" charset="0"/>
                <a:cs typeface="Ideal Sans Extra Light" pitchFamily="2" charset="0"/>
              </a:defRPr>
            </a:lvl7pPr>
            <a:lvl8pPr>
              <a:defRPr sz="800" b="0" i="0">
                <a:latin typeface="Ideal Sans Extra Light" pitchFamily="2" charset="0"/>
                <a:cs typeface="Ideal Sans Extra Light" pitchFamily="2" charset="0"/>
              </a:defRPr>
            </a:lvl8pPr>
            <a:lvl9pPr>
              <a:defRPr sz="800" b="0" i="0">
                <a:latin typeface="Ideal Sans Extra Light" pitchFamily="2" charset="0"/>
                <a:cs typeface="Ideal Sans Extra Light" pitchFamily="2" charset="0"/>
              </a:defRPr>
            </a:lvl9pPr>
          </a:lstStyle>
          <a:p>
            <a:pPr lvl="0"/>
            <a:r>
              <a:rPr lang="en-GB"/>
              <a:t>CHAPTER TITLE (IF DESIRED)</a:t>
            </a:r>
          </a:p>
        </p:txBody>
      </p:sp>
    </p:spTree>
    <p:extLst>
      <p:ext uri="{BB962C8B-B14F-4D97-AF65-F5344CB8AC3E}">
        <p14:creationId xmlns:p14="http://schemas.microsoft.com/office/powerpoint/2010/main" val="309428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63357"/>
            <a:ext cx="10515600" cy="421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C9DA123-402D-4037-98E4-4E751049C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9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9B545AA5-0558-4A44-9A36-6C594D1B5577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907" y="205824"/>
            <a:ext cx="1341444" cy="52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3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4" r:id="rId3"/>
    <p:sldLayoutId id="2147483675" r:id="rId4"/>
    <p:sldLayoutId id="2147483663" r:id="rId5"/>
    <p:sldLayoutId id="2147483676" r:id="rId6"/>
    <p:sldLayoutId id="2147483664" r:id="rId7"/>
    <p:sldLayoutId id="2147483673" r:id="rId8"/>
    <p:sldLayoutId id="2147483677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771" r:id="rId17"/>
    <p:sldLayoutId id="2147483772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 userDrawn="1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 userDrawn="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681038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8D092E59-0AF6-41F0-AE26-45AB7F3625D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DACF44-9BB4-4283-9045-CF3BFA410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5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F010EF3-B716-4570-858B-2936CAD10C07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18EF0D8-B207-4916-A741-2F7BEEF63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763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4067B585-B6FC-4E4D-9DA6-290DBD68F9A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B7FBEA6-32D0-4B74-AF6C-B0ECEDD53D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30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14169" y="776288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89137"/>
            <a:ext cx="1051560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B1F6A8F-8760-499B-8925-EA3401A4C8B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9CF46DE-1ADE-45E8-9CFF-D167E083EA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40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A350DDD3-CCE0-488C-870C-04F9BEA4BAB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D78B815-7C18-401B-932F-656C8DE28F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47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C6B7E2-9EA7-46DA-A91B-4CE48433401E}"/>
              </a:ext>
            </a:extLst>
          </p:cNvPr>
          <p:cNvSpPr/>
          <p:nvPr userDrawn="1"/>
        </p:nvSpPr>
        <p:spPr>
          <a:xfrm>
            <a:off x="740465" y="728663"/>
            <a:ext cx="10711069" cy="5400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AF4BD6-3E94-444E-AF06-371FB5078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861"/>
            <a:ext cx="10515600" cy="99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3CCB2-A8DE-4D7A-94B9-79E134FF8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264" y="359337"/>
            <a:ext cx="4114800" cy="3788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8530A-2F17-4ABE-88C3-FF4F10183C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5941" y="3246437"/>
            <a:ext cx="401217" cy="411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95000"/>
                  </a:schemeClr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defRPr>
            </a:lvl1pPr>
          </a:lstStyle>
          <a:p>
            <a:fld id="{6486C365-2F9C-4F73-B5E5-7A34C7F5CB0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9072785-AE42-4858-AFDC-953B3853D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79399"/>
            <a:ext cx="10515600" cy="4197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114C639-6050-45EA-B499-650B02CEBF4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127" y="207341"/>
            <a:ext cx="1335224" cy="52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1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1809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361950" algn="l"/>
        </a:tabLst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447675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1076325" algn="l"/>
        </a:tabLst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628650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896938" indent="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>
          <a:tab pos="982663" algn="l"/>
        </a:tabLst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>
          <p15:clr>
            <a:srgbClr val="F26B43"/>
          </p15:clr>
        </p15:guide>
        <p15:guide id="2" pos="461">
          <p15:clr>
            <a:srgbClr val="F26B43"/>
          </p15:clr>
        </p15:guide>
        <p15:guide id="3" pos="7197">
          <p15:clr>
            <a:srgbClr val="F26B43"/>
          </p15:clr>
        </p15:guide>
        <p15:guide id="4" orient="horz" pos="3861">
          <p15:clr>
            <a:srgbClr val="F26B43"/>
          </p15:clr>
        </p15:guide>
        <p15:guide id="5" orient="horz" pos="391">
          <p15:clr>
            <a:srgbClr val="F26B43"/>
          </p15:clr>
        </p15:guide>
        <p15:guide id="6" orient="horz" pos="12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red.ecrin.org/en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8/10/relationships/comments" Target="../comments/modernComment_11A_4BF00375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8/10/relationships/comments" Target="../comments/modernComment_105_56BF8A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8/10/relationships/comments" Target="../comments/modernComment_11D_8D7FCB61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52E03-AA27-42ED-95F3-F1A95271D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737" y="3023287"/>
            <a:ext cx="10962526" cy="1655762"/>
          </a:xfrm>
        </p:spPr>
        <p:txBody>
          <a:bodyPr>
            <a:noAutofit/>
          </a:bodyPr>
          <a:lstStyle/>
          <a:p>
            <a:r>
              <a:rPr lang="fr-FR">
                <a:latin typeface="Calibri"/>
                <a:ea typeface="Calibri"/>
                <a:cs typeface="Calibri"/>
              </a:rPr>
              <a:t>ECRIN – RED</a:t>
            </a:r>
            <a:endParaRPr lang="en-GB">
              <a:latin typeface="Calibri"/>
              <a:ea typeface="Calibri"/>
              <a:cs typeface="Calibri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4E9B8-BB38-49DB-AFFA-7ADF600F4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9049"/>
            <a:ext cx="9144000" cy="152093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>
                <a:latin typeface="Calibri"/>
                <a:ea typeface="Calibri"/>
                <a:cs typeface="Calibri"/>
              </a:rPr>
              <a:t>Regulatory and Ethical Database</a:t>
            </a:r>
          </a:p>
          <a:p>
            <a:endParaRPr lang="en-GB"/>
          </a:p>
          <a:p>
            <a:r>
              <a:rPr lang="en-GB">
                <a:latin typeface="Calibri"/>
                <a:ea typeface="Calibri"/>
                <a:cs typeface="Calibri"/>
              </a:rPr>
              <a:t>Sarah Karam, Junior Communications Officer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62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55030-1B93-4B8F-AB33-F224E926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/>
                <a:ea typeface="Calibri"/>
                <a:cs typeface="Calibri"/>
              </a:rPr>
              <a:t>Compare feature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D6097-3802-467D-84A0-74A89FCA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085A9-91BA-4F1F-BDBF-BBD755B1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EC0661-A2E1-43A3-9A40-7F477614E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0B8B8BC-85EF-0D8A-E9F9-3C681BA1D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61259"/>
            <a:ext cx="4569523" cy="42157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Select the </a:t>
            </a:r>
            <a:r>
              <a:rPr lang="en-GB" b="1">
                <a:latin typeface="Calibri"/>
                <a:ea typeface="Calibri"/>
                <a:cs typeface="Calibri"/>
              </a:rPr>
              <a:t>study type</a:t>
            </a:r>
            <a:r>
              <a:rPr lang="en-GB">
                <a:latin typeface="Calibri"/>
                <a:ea typeface="Calibri"/>
                <a:cs typeface="Calibri"/>
              </a:rPr>
              <a:t> of interest</a:t>
            </a:r>
            <a:endParaRPr lang="fr-FR">
              <a:latin typeface="Calibri"/>
              <a:ea typeface="Calibri"/>
              <a:cs typeface="Calibri"/>
            </a:endParaRPr>
          </a:p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Choose </a:t>
            </a:r>
            <a:r>
              <a:rPr lang="en-GB" b="1">
                <a:latin typeface="Calibri"/>
                <a:ea typeface="Calibri"/>
                <a:cs typeface="Calibri"/>
              </a:rPr>
              <a:t>two countries</a:t>
            </a:r>
            <a:r>
              <a:rPr lang="en-GB">
                <a:latin typeface="Calibri"/>
                <a:ea typeface="Calibri"/>
                <a:cs typeface="Calibri"/>
              </a:rPr>
              <a:t> to compare</a:t>
            </a:r>
          </a:p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Click "Compare countries" to access a </a:t>
            </a:r>
            <a:r>
              <a:rPr lang="en-GB" b="1">
                <a:latin typeface="Calibri"/>
                <a:ea typeface="Calibri"/>
                <a:cs typeface="Calibri"/>
              </a:rPr>
              <a:t>PDF summarising and comparing information</a:t>
            </a:r>
            <a:r>
              <a:rPr lang="en-GB">
                <a:latin typeface="Calibri"/>
                <a:ea typeface="Calibri"/>
                <a:cs typeface="Calibri"/>
              </a:rPr>
              <a:t> from the 2 selected countries.</a:t>
            </a:r>
            <a:endParaRPr lang="en-GB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45944D83-10C4-1604-146D-B75747F511EF}"/>
              </a:ext>
            </a:extLst>
          </p:cNvPr>
          <p:cNvSpPr txBox="1">
            <a:spLocks/>
          </p:cNvSpPr>
          <p:nvPr/>
        </p:nvSpPr>
        <p:spPr>
          <a:xfrm>
            <a:off x="5530832" y="5314527"/>
            <a:ext cx="1981200" cy="2627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ts val="960"/>
              </a:lnSpc>
              <a:spcBef>
                <a:spcPts val="2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9pPr>
          </a:lstStyle>
          <a:p>
            <a:r>
              <a:rPr lang="en-GB">
                <a:latin typeface="Calibri"/>
                <a:ea typeface="Calibri"/>
                <a:cs typeface="Calibri"/>
              </a:rPr>
              <a:t>RED compare page.</a:t>
            </a:r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C8872D31-BFB9-ED53-90CA-A146B9E53787}"/>
              </a:ext>
            </a:extLst>
          </p:cNvPr>
          <p:cNvGrpSpPr/>
          <p:nvPr/>
        </p:nvGrpSpPr>
        <p:grpSpPr>
          <a:xfrm>
            <a:off x="5529147" y="2277893"/>
            <a:ext cx="5829914" cy="2764876"/>
            <a:chOff x="5483498" y="2222137"/>
            <a:chExt cx="5773343" cy="2746291"/>
          </a:xfrm>
        </p:grpSpPr>
        <p:pic>
          <p:nvPicPr>
            <p:cNvPr id="27" name="Image 26" descr="Une image contenant texte, capture d’écran, Police, nombre&#10;&#10;Description générée automatiquement">
              <a:extLst>
                <a:ext uri="{FF2B5EF4-FFF2-40B4-BE49-F238E27FC236}">
                  <a16:creationId xmlns:a16="http://schemas.microsoft.com/office/drawing/2014/main" id="{FA92E728-DCE2-4ED1-85F4-C5332C0C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3498" y="2222137"/>
              <a:ext cx="5723504" cy="2746291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03CCA4D-E94C-61AC-9BA9-D597E127779B}"/>
                </a:ext>
              </a:extLst>
            </p:cNvPr>
            <p:cNvSpPr/>
            <p:nvPr/>
          </p:nvSpPr>
          <p:spPr>
            <a:xfrm>
              <a:off x="10851100" y="2289423"/>
              <a:ext cx="405741" cy="290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BBF67E37-41CF-D566-ADC5-EB019420CADD}"/>
              </a:ext>
            </a:extLst>
          </p:cNvPr>
          <p:cNvSpPr/>
          <p:nvPr/>
        </p:nvSpPr>
        <p:spPr>
          <a:xfrm>
            <a:off x="5531210" y="2049368"/>
            <a:ext cx="5725739" cy="3181440"/>
          </a:xfrm>
          <a:prstGeom prst="rect">
            <a:avLst/>
          </a:prstGeom>
          <a:noFill/>
          <a:ln>
            <a:solidFill>
              <a:srgbClr val="E3E3E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545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8C1315-9AC8-385A-631E-9D2D559C7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80102" y="963045"/>
            <a:ext cx="10019695" cy="51265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0" algn="ctr">
              <a:buNone/>
            </a:pPr>
            <a:r>
              <a:rPr lang="fr-FR" sz="3600">
                <a:latin typeface="Calibri"/>
                <a:ea typeface="Calibri"/>
                <a:cs typeface="Calibri"/>
              </a:rPr>
              <a:t>The </a:t>
            </a:r>
            <a:r>
              <a:rPr lang="fr-FR" sz="3600" b="1">
                <a:latin typeface="Calibri"/>
                <a:ea typeface="Calibri"/>
                <a:cs typeface="Calibri"/>
                <a:hlinkClick r:id="rId2"/>
              </a:rPr>
              <a:t>RED tool</a:t>
            </a:r>
            <a:r>
              <a:rPr lang="fr-FR" sz="3600" b="1">
                <a:latin typeface="Calibri"/>
                <a:ea typeface="Calibri"/>
                <a:cs typeface="Calibri"/>
              </a:rPr>
              <a:t> </a:t>
            </a:r>
            <a:r>
              <a:rPr lang="fr-FR" sz="3600" b="1" err="1">
                <a:latin typeface="Calibri"/>
                <a:ea typeface="Calibri"/>
                <a:cs typeface="Calibri"/>
              </a:rPr>
              <a:t>is</a:t>
            </a:r>
            <a:r>
              <a:rPr lang="fr-FR" sz="3600" b="1">
                <a:latin typeface="Calibri"/>
                <a:ea typeface="Calibri"/>
                <a:cs typeface="Calibri"/>
              </a:rPr>
              <a:t> </a:t>
            </a:r>
            <a:r>
              <a:rPr lang="fr-FR" sz="3600" b="1" err="1">
                <a:latin typeface="Calibri"/>
                <a:ea typeface="Calibri"/>
                <a:cs typeface="Calibri"/>
              </a:rPr>
              <a:t>available</a:t>
            </a:r>
            <a:r>
              <a:rPr lang="fr-FR" sz="3600" b="1">
                <a:latin typeface="Calibri"/>
                <a:ea typeface="Calibri"/>
                <a:cs typeface="Calibri"/>
              </a:rPr>
              <a:t> </a:t>
            </a:r>
            <a:r>
              <a:rPr lang="fr-FR" sz="3600" b="1" err="1">
                <a:latin typeface="Calibri"/>
                <a:ea typeface="Calibri"/>
                <a:cs typeface="Calibri"/>
              </a:rPr>
              <a:t>today</a:t>
            </a:r>
            <a:r>
              <a:rPr lang="fr-FR" sz="3600" b="1">
                <a:latin typeface="Calibri"/>
                <a:ea typeface="Calibri"/>
                <a:cs typeface="Calibri"/>
              </a:rPr>
              <a:t>!</a:t>
            </a:r>
            <a:endParaRPr lang="fr-FR" sz="3600">
              <a:latin typeface="Calibri"/>
              <a:ea typeface="Calibri"/>
              <a:cs typeface="Calibri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endParaRPr lang="fr-FR" sz="32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ctr">
              <a:buNone/>
            </a:pPr>
            <a:r>
              <a:rPr lang="en-US" sz="3200">
                <a:latin typeface="Calibri"/>
                <a:ea typeface="Calibri"/>
                <a:cs typeface="Calibri"/>
              </a:rPr>
              <a:t>Refer to our </a:t>
            </a:r>
            <a:r>
              <a:rPr lang="en-US" sz="3200" b="1">
                <a:latin typeface="Calibri"/>
                <a:ea typeface="Calibri"/>
                <a:cs typeface="Calibri"/>
              </a:rPr>
              <a:t>website</a:t>
            </a:r>
            <a:r>
              <a:rPr lang="en-US" sz="3200">
                <a:latin typeface="Calibri"/>
                <a:ea typeface="Calibri"/>
                <a:cs typeface="Calibri"/>
              </a:rPr>
              <a:t> (</a:t>
            </a:r>
            <a:r>
              <a:rPr lang="en-US" sz="3200" u="sng">
                <a:solidFill>
                  <a:srgbClr val="000091"/>
                </a:solidFill>
                <a:latin typeface="Calibri"/>
                <a:ea typeface="Calibri"/>
                <a:cs typeface="Calibri"/>
              </a:rPr>
              <a:t>ecrin.org</a:t>
            </a:r>
            <a:r>
              <a:rPr lang="en-US" sz="3200">
                <a:latin typeface="Calibri"/>
                <a:ea typeface="Calibri"/>
                <a:cs typeface="Calibri"/>
              </a:rPr>
              <a:t>) and </a:t>
            </a:r>
            <a:r>
              <a:rPr lang="en-US" sz="3200" b="1">
                <a:latin typeface="Calibri"/>
                <a:ea typeface="Calibri"/>
                <a:cs typeface="Calibri"/>
              </a:rPr>
              <a:t>social networks </a:t>
            </a:r>
            <a:r>
              <a:rPr lang="en-US" sz="3200">
                <a:latin typeface="Calibri"/>
                <a:ea typeface="Calibri"/>
                <a:cs typeface="Calibri"/>
              </a:rPr>
              <a:t>for more information.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9E9CAAF-5F80-15AD-A88B-1FAE6E4DE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C46F00-7518-21CD-FF8A-82731641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F1EB155-737D-0C3E-CC90-06F9B54250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 descr="Une image contenant logo, texte, Police, Graphique&#10;&#10;Description générée automatiquement">
            <a:extLst>
              <a:ext uri="{FF2B5EF4-FFF2-40B4-BE49-F238E27FC236}">
                <a16:creationId xmlns:a16="http://schemas.microsoft.com/office/drawing/2014/main" id="{F5F37DC6-4084-B1BB-4566-2E07F62D7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065" y="1868449"/>
            <a:ext cx="4436017" cy="2627003"/>
          </a:xfrm>
          <a:prstGeom prst="rect">
            <a:avLst/>
          </a:prstGeom>
        </p:spPr>
      </p:pic>
      <p:pic>
        <p:nvPicPr>
          <p:cNvPr id="2" name="Image 1" descr="Une image contenant Bleu électrique, Bleu Majorelle, Graphique, bleu&#10;&#10;Description générée automatiquement">
            <a:extLst>
              <a:ext uri="{FF2B5EF4-FFF2-40B4-BE49-F238E27FC236}">
                <a16:creationId xmlns:a16="http://schemas.microsoft.com/office/drawing/2014/main" id="{6D7E3F2C-5B3E-8179-577B-07511919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2654" y="2045011"/>
            <a:ext cx="2377919" cy="239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84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E7468-FF91-4284-94B8-BEF16B6A31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/>
              <a:t>Supporting clinical studies across borders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CF1BC8-4308-4CF0-8050-A2EC4FE743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>
                <a:latin typeface="Calibri"/>
                <a:ea typeface="Calibri"/>
                <a:cs typeface="Calibri"/>
              </a:rPr>
              <a:t>sarah.karam@ecrin.org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56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E5FC2-36EF-41B3-9331-6F02D0E3D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C2980-9004-4160-BA49-F346C9198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10515600" cy="41878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eriod"/>
            </a:pPr>
            <a:r>
              <a:rPr lang="en-GB">
                <a:latin typeface="Calibri"/>
                <a:ea typeface="Calibri"/>
                <a:cs typeface="Calibri"/>
              </a:rPr>
              <a:t>RED's objectives</a:t>
            </a:r>
            <a:endParaRPr lang="fr-FR">
              <a:latin typeface="Calibri"/>
              <a:ea typeface="Calibri"/>
              <a:cs typeface="Calibri"/>
            </a:endParaRPr>
          </a:p>
          <a:p>
            <a:pPr marL="514350" indent="-514350">
              <a:buAutoNum type="arabicPeriod"/>
            </a:pPr>
            <a:r>
              <a:rPr lang="en-GB">
                <a:latin typeface="Calibri"/>
                <a:ea typeface="Calibri"/>
                <a:cs typeface="Calibri"/>
              </a:rPr>
              <a:t>Target users</a:t>
            </a:r>
          </a:p>
          <a:p>
            <a:pPr marL="514350" indent="-514350">
              <a:buAutoNum type="arabicPeriod"/>
            </a:pPr>
            <a:r>
              <a:rPr lang="en-GB">
                <a:latin typeface="Calibri"/>
                <a:ea typeface="Calibri"/>
                <a:cs typeface="Calibri"/>
              </a:rPr>
              <a:t>Scope: countries and study types</a:t>
            </a:r>
          </a:p>
          <a:p>
            <a:pPr marL="514350" indent="-514350">
              <a:buAutoNum type="arabicPeriod"/>
            </a:pP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use it?</a:t>
            </a:r>
          </a:p>
          <a:p>
            <a:pPr marL="514350" indent="-514350">
              <a:buAutoNum type="arabicPeriod"/>
            </a:pPr>
            <a:r>
              <a:rPr lang="en-GB">
                <a:latin typeface="Calibri"/>
                <a:ea typeface="Calibri"/>
                <a:cs typeface="Calibri"/>
              </a:rPr>
              <a:t>Compare feature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C21F73-D4E1-4265-AC0F-B98669C60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1BE47-3264-49E2-8A54-D883931EF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dirty="0" smtClean="0">
                <a:latin typeface="Calibri"/>
                <a:ea typeface="Calibri"/>
                <a:cs typeface="Calibri"/>
              </a:rPr>
              <a:pPr/>
              <a:t>2</a:t>
            </a:fld>
            <a:endParaRPr lang="en-GB" b="1">
              <a:latin typeface="Calibri"/>
              <a:ea typeface="Calibri"/>
              <a:cs typeface="Calibr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7EE0298-29C3-43EF-920A-4393443B11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C50B17-47B8-B926-F87D-5B05F4E25D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93" t="-1" b="48573"/>
          <a:stretch/>
        </p:blipFill>
        <p:spPr bwMode="auto">
          <a:xfrm>
            <a:off x="6952892" y="2504554"/>
            <a:ext cx="4498644" cy="363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96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E1535-A420-4E8B-A324-DD03FB2F5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and Ethical Database (</a:t>
            </a:r>
            <a:r>
              <a:rPr lang="en-GB">
                <a:latin typeface="Calibri"/>
                <a:ea typeface="Calibri"/>
                <a:cs typeface="Calibri"/>
              </a:rPr>
              <a:t>RED)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FC3B2-1D3D-49DE-9C46-5DED36E9A2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indent="0">
              <a:buNone/>
            </a:pPr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</a:t>
            </a: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a </a:t>
            </a:r>
            <a:r>
              <a:rPr lang="en-US" b="1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centralised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source of knowledge on regulatory and ethical requirements governing clinical studies in Europe.</a:t>
            </a:r>
          </a:p>
          <a:p>
            <a:pPr indent="0">
              <a:buNone/>
            </a:pPr>
            <a:endParaRPr lang="en-US" b="1"/>
          </a:p>
          <a:p>
            <a:pPr indent="0">
              <a:buNone/>
            </a:pPr>
            <a:r>
              <a:rPr lang="en-US">
                <a:latin typeface="Calibri"/>
                <a:ea typeface="Calibri"/>
                <a:cs typeface="Calibri"/>
              </a:rPr>
              <a:t>It contains over 700 different data points per country and key European guidelines</a:t>
            </a:r>
          </a:p>
          <a:p>
            <a:pPr indent="0">
              <a:buNone/>
            </a:pPr>
            <a:endParaRPr lang="en-US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2738CF-11E3-2BFE-BBB6-80291D5A521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BC857-88C0-4C83-B62E-3A2FDE035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Regulatory &amp; Ethical Database: 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E44F4-9E6A-497A-8586-E56813CF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D1D6731-EA19-7605-2130-C36E497645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" name="Image 16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59040D18-95D1-865E-5131-76574E7F46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 t="2708" b="54342"/>
          <a:stretch/>
        </p:blipFill>
        <p:spPr>
          <a:xfrm>
            <a:off x="6172200" y="1989137"/>
            <a:ext cx="5181600" cy="283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09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E1535-A420-4E8B-A324-DD03FB2F5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4819"/>
            <a:ext cx="10515600" cy="998539"/>
          </a:xfrm>
        </p:spPr>
        <p:txBody>
          <a:bodyPr anchor="ctr">
            <a:normAutofit/>
          </a:bodyPr>
          <a:lstStyle/>
          <a:p>
            <a:r>
              <a:rPr lang="en-GB">
                <a:latin typeface="Calibri"/>
                <a:ea typeface="Calibri"/>
                <a:cs typeface="Calibri"/>
              </a:rPr>
              <a:t>Target users</a:t>
            </a:r>
          </a:p>
        </p:txBody>
      </p:sp>
      <p:pic>
        <p:nvPicPr>
          <p:cNvPr id="9" name="Image 8" descr="Une image contenant personne, habits, Visage humain, manche&#10;&#10;Description générée automatiquement">
            <a:extLst>
              <a:ext uri="{FF2B5EF4-FFF2-40B4-BE49-F238E27FC236}">
                <a16:creationId xmlns:a16="http://schemas.microsoft.com/office/drawing/2014/main" id="{4FEAD6AA-EF77-ED30-8D38-83239F9E8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8" t="111" r="6355" b="4865"/>
          <a:stretch/>
        </p:blipFill>
        <p:spPr>
          <a:xfrm>
            <a:off x="7076269" y="1966726"/>
            <a:ext cx="4168113" cy="3936426"/>
          </a:xfrm>
          <a:prstGeom prst="rect">
            <a:avLst/>
          </a:prstGeo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BC857-88C0-4C83-B62E-3A2FDE035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64" y="359337"/>
            <a:ext cx="4114800" cy="37885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Regulatory &amp; Ethical Database: 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E44F4-9E6A-497A-8586-E56813CF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49269" y="3246437"/>
            <a:ext cx="475954" cy="4111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486C365-2F9C-4F73-B5E5-7A34C7F5CB0A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D3697F3-520C-4249-57FA-2A9B12FBB5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756273"/>
            <a:ext cx="1792725" cy="2152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AED8F83-843F-28BE-CAC1-A1EB90E160C0}"/>
              </a:ext>
            </a:extLst>
          </p:cNvPr>
          <p:cNvSpPr txBox="1">
            <a:spLocks/>
          </p:cNvSpPr>
          <p:nvPr/>
        </p:nvSpPr>
        <p:spPr>
          <a:xfrm>
            <a:off x="834592" y="1966726"/>
            <a:ext cx="5969618" cy="40663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buNone/>
            </a:pPr>
            <a:r>
              <a:rPr lang="en-US">
                <a:latin typeface="Calibri"/>
                <a:ea typeface="Calibri"/>
                <a:cs typeface="Calibri"/>
              </a:rPr>
              <a:t>RED offers detailed regulatory and ethical information to help clinical </a:t>
            </a:r>
            <a:r>
              <a:rPr lang="en-US" b="1">
                <a:latin typeface="Calibri"/>
                <a:ea typeface="Calibri"/>
                <a:cs typeface="Calibri"/>
              </a:rPr>
              <a:t>investigators </a:t>
            </a:r>
            <a:r>
              <a:rPr lang="en-US">
                <a:latin typeface="Calibri"/>
                <a:ea typeface="Calibri"/>
                <a:cs typeface="Calibri"/>
              </a:rPr>
              <a:t>and </a:t>
            </a:r>
            <a:r>
              <a:rPr lang="en-US" b="1">
                <a:latin typeface="Calibri"/>
                <a:ea typeface="Calibri"/>
                <a:cs typeface="Calibri"/>
              </a:rPr>
              <a:t>sponsors </a:t>
            </a:r>
            <a:r>
              <a:rPr lang="en-US">
                <a:latin typeface="Calibri"/>
                <a:ea typeface="Calibri"/>
                <a:cs typeface="Calibri"/>
              </a:rPr>
              <a:t>navigate the complexities of clinical studies across Europe. </a:t>
            </a:r>
            <a:endParaRPr lang="fr-FR">
              <a:latin typeface="Calibri"/>
              <a:ea typeface="Calibri"/>
              <a:cs typeface="Calibri"/>
            </a:endParaRPr>
          </a:p>
          <a:p>
            <a:pPr indent="0">
              <a:lnSpc>
                <a:spcPct val="100000"/>
              </a:lnSpc>
              <a:buNone/>
            </a:pP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 supports the proposal preparation for a multi-country study or the expansion of an ongoing trial.</a:t>
            </a: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indent="0">
              <a:lnSpc>
                <a:spcPct val="100000"/>
              </a:lnSpc>
              <a:buNone/>
            </a:pPr>
            <a:endParaRPr lang="en-US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402072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carte, atlas, texte&#10;&#10;Le contenu généré par l’IA peut être incorrect.">
            <a:extLst>
              <a:ext uri="{FF2B5EF4-FFF2-40B4-BE49-F238E27FC236}">
                <a16:creationId xmlns:a16="http://schemas.microsoft.com/office/drawing/2014/main" id="{43DEA720-0A2C-D797-3D1A-C04FC96AE2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01" r="112" b="2729"/>
          <a:stretch>
            <a:fillRect/>
          </a:stretch>
        </p:blipFill>
        <p:spPr>
          <a:xfrm>
            <a:off x="4658263" y="1466850"/>
            <a:ext cx="6700061" cy="45525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055030-1B93-4B8F-AB33-F224E926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Scope: countries included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D6097-3802-467D-84A0-74A89FCA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085A9-91BA-4F1F-BDBF-BBD755B1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EC0661-A2E1-43A3-9A40-7F477614E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C56130-8408-D59C-A98E-199B2D49B4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66726"/>
            <a:ext cx="5457349" cy="1983473"/>
          </a:xfrm>
        </p:spPr>
        <p:txBody>
          <a:bodyPr vert="horz" lIns="91440" tIns="45720" rIns="91440" bIns="45720" rtlCol="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US" sz="2600">
                <a:latin typeface="Calibri"/>
                <a:ea typeface="Calibri"/>
                <a:cs typeface="Calibri"/>
              </a:rPr>
              <a:t>We work with a </a:t>
            </a:r>
            <a:r>
              <a:rPr lang="en-US" sz="2600" b="1">
                <a:latin typeface="Calibri"/>
                <a:ea typeface="Calibri"/>
                <a:cs typeface="Calibri"/>
              </a:rPr>
              <a:t>network of professionals throughout Europe</a:t>
            </a:r>
            <a:r>
              <a:rPr lang="en-US" sz="2600">
                <a:latin typeface="Calibri"/>
                <a:ea typeface="Calibri"/>
                <a:cs typeface="Calibri"/>
              </a:rPr>
              <a:t>, with expertise in the regulatory and ethical frameworks of their respective countries.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C56130-8408-D59C-A98E-199B2D49B41B}"/>
              </a:ext>
            </a:extLst>
          </p:cNvPr>
          <p:cNvSpPr>
            <a:spLocks noGrp="1"/>
          </p:cNvSpPr>
          <p:nvPr/>
        </p:nvSpPr>
        <p:spPr>
          <a:xfrm>
            <a:off x="838200" y="4039813"/>
            <a:ext cx="3933350" cy="198347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0000"/>
              </a:lnSpc>
              <a:buNone/>
            </a:pPr>
            <a:r>
              <a:rPr lang="en-US" sz="2600">
                <a:latin typeface="Calibri"/>
                <a:ea typeface="Calibri"/>
                <a:cs typeface="Calibri"/>
              </a:rPr>
              <a:t>They are committed to keep the database up to date and translate key legal information and documents in English. </a:t>
            </a:r>
            <a:endParaRPr lang="en-GB" sz="2600" b="1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539350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55030-1B93-4B8F-AB33-F224E926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Scope: study types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D6097-3802-467D-84A0-74A89FCA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085A9-91BA-4F1F-BDBF-BBD755B1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EC0661-A2E1-43A3-9A40-7F477614E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 3" descr="Une image contenant texte, capture d’écran, lettre, conception&#10;&#10;Description générée automatiquement">
            <a:extLst>
              <a:ext uri="{FF2B5EF4-FFF2-40B4-BE49-F238E27FC236}">
                <a16:creationId xmlns:a16="http://schemas.microsoft.com/office/drawing/2014/main" id="{4544AD17-F2AF-0C35-1F9A-FAE86F3E3E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t="4040" r="5219" b="17037"/>
          <a:stretch/>
        </p:blipFill>
        <p:spPr>
          <a:xfrm>
            <a:off x="838200" y="1802924"/>
            <a:ext cx="7769603" cy="4271095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D732AFBE-81EF-73A1-AC85-735E24577F8B}"/>
              </a:ext>
            </a:extLst>
          </p:cNvPr>
          <p:cNvCxnSpPr>
            <a:cxnSpLocks/>
          </p:cNvCxnSpPr>
          <p:nvPr/>
        </p:nvCxnSpPr>
        <p:spPr>
          <a:xfrm flipH="1">
            <a:off x="8736571" y="2681229"/>
            <a:ext cx="37629" cy="3153077"/>
          </a:xfrm>
          <a:prstGeom prst="line">
            <a:avLst/>
          </a:prstGeom>
          <a:ln>
            <a:solidFill>
              <a:srgbClr val="E3E3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4CC2977-3FC8-FA73-B59F-6D04322A2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35537" y="2678524"/>
            <a:ext cx="2285998" cy="31584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US" sz="2000">
                <a:latin typeface="Calibri"/>
                <a:ea typeface="Calibri"/>
                <a:cs typeface="Calibri"/>
              </a:rPr>
              <a:t>Whether researchers are conducting research on pharmaceuticals, medical devices, or alternative study designs , RED equips them with the critical information.</a:t>
            </a:r>
            <a:endParaRPr lang="en-GB" sz="2000" b="1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285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55030-1B93-4B8F-AB33-F224E926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Scope: study types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D6097-3802-467D-84A0-74A89FCA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085A9-91BA-4F1F-BDBF-BBD755B1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EC0661-A2E1-43A3-9A40-7F477614E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3B4F8FE-6D29-176E-91D9-BF4F21790A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138"/>
            <a:ext cx="5459083" cy="381158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US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each study type, RED offers a wide range of information.</a:t>
            </a:r>
          </a:p>
          <a:p>
            <a:pPr marL="457200" indent="-457200">
              <a:lnSpc>
                <a:spcPct val="100000"/>
              </a:lnSpc>
            </a:pPr>
            <a:r>
              <a:rPr lang="en-US">
                <a:latin typeface="Calibri"/>
                <a:ea typeface="Calibri"/>
                <a:cs typeface="Calibri"/>
              </a:rPr>
              <a:t>Competent authorities</a:t>
            </a:r>
          </a:p>
          <a:p>
            <a:pPr marL="457200" indent="-457200">
              <a:lnSpc>
                <a:spcPct val="100000"/>
              </a:lnSpc>
            </a:pPr>
            <a:r>
              <a:rPr lang="en-US">
                <a:latin typeface="Calibri"/>
                <a:ea typeface="Calibri"/>
                <a:cs typeface="Calibri"/>
              </a:rPr>
              <a:t>Ethical committees</a:t>
            </a:r>
          </a:p>
          <a:p>
            <a:pPr marL="457200" indent="-457200">
              <a:lnSpc>
                <a:spcPct val="100000"/>
              </a:lnSpc>
            </a:pPr>
            <a:r>
              <a:rPr lang="en-US">
                <a:latin typeface="Calibri"/>
                <a:ea typeface="Calibri"/>
                <a:cs typeface="Calibri"/>
              </a:rPr>
              <a:t>Study Specific Requirements</a:t>
            </a:r>
          </a:p>
          <a:p>
            <a:pPr marL="457200" indent="-457200">
              <a:lnSpc>
                <a:spcPct val="100000"/>
              </a:lnSpc>
            </a:pPr>
            <a:r>
              <a:rPr lang="en-US">
                <a:latin typeface="Calibri"/>
                <a:ea typeface="Calibri"/>
                <a:cs typeface="Calibri"/>
              </a:rPr>
              <a:t>National Legislations</a:t>
            </a:r>
          </a:p>
          <a:p>
            <a:pPr marL="457200" indent="-457200">
              <a:lnSpc>
                <a:spcPct val="100000"/>
              </a:lnSpc>
            </a:pPr>
            <a:r>
              <a:rPr lang="en-US">
                <a:latin typeface="Calibri"/>
                <a:ea typeface="Calibri"/>
                <a:cs typeface="Calibri"/>
              </a:rPr>
              <a:t>Definitions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DE1B18A-E552-56C8-BFE5-E90A8FEFD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1" r="14371"/>
          <a:stretch/>
        </p:blipFill>
        <p:spPr>
          <a:xfrm>
            <a:off x="6702724" y="1989138"/>
            <a:ext cx="4252823" cy="3730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396259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F7084-7A71-496E-8011-3ABA8E082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use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3392E-4F8F-4AC6-8997-9B82A3168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137"/>
            <a:ext cx="5359400" cy="41878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Select the </a:t>
            </a:r>
            <a:r>
              <a:rPr lang="en-GB" b="1">
                <a:latin typeface="Calibri"/>
                <a:ea typeface="Calibri"/>
                <a:cs typeface="Calibri"/>
              </a:rPr>
              <a:t>country</a:t>
            </a:r>
            <a:r>
              <a:rPr lang="en-GB">
                <a:latin typeface="Calibri"/>
                <a:ea typeface="Calibri"/>
                <a:cs typeface="Calibri"/>
              </a:rPr>
              <a:t> and/or the </a:t>
            </a:r>
            <a:r>
              <a:rPr lang="en-GB" b="1">
                <a:latin typeface="Calibri"/>
                <a:ea typeface="Calibri"/>
                <a:cs typeface="Calibri"/>
              </a:rPr>
              <a:t>study</a:t>
            </a:r>
            <a:r>
              <a:rPr lang="en-GB">
                <a:latin typeface="Calibri"/>
                <a:ea typeface="Calibri"/>
                <a:cs typeface="Calibri"/>
              </a:rPr>
              <a:t> </a:t>
            </a:r>
            <a:r>
              <a:rPr lang="en-GB" b="1">
                <a:latin typeface="Calibri"/>
                <a:ea typeface="Calibri"/>
                <a:cs typeface="Calibri"/>
              </a:rPr>
              <a:t>type</a:t>
            </a:r>
            <a:r>
              <a:rPr lang="en-GB">
                <a:latin typeface="Calibri"/>
                <a:ea typeface="Calibri"/>
                <a:cs typeface="Calibri"/>
              </a:rPr>
              <a:t> of interest</a:t>
            </a:r>
            <a:endParaRPr lang="fr-FR">
              <a:latin typeface="Calibri"/>
              <a:ea typeface="Calibri"/>
              <a:cs typeface="Calibri"/>
            </a:endParaRPr>
          </a:p>
          <a:p>
            <a:pPr indent="179705"/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needed, select a </a:t>
            </a:r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 population</a:t>
            </a: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(children, pregnant, incapacitated…)</a:t>
            </a:r>
          </a:p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Click apply to be redirected to a page with regulatory &amp; ethic information corresponding to your search.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6CC7B-B498-46DF-905D-BADE336C3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C9C554-5602-4066-A24B-5A6B57A18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CBD3381-0FD5-44AD-B024-E8A385BC01D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32222" y="5624423"/>
            <a:ext cx="1981200" cy="245980"/>
          </a:xfrm>
        </p:spPr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 home page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6261704-1B1D-4060-A6A7-44CE9686E3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6112404-5843-E0C7-F18A-8A456FB70725}"/>
              </a:ext>
            </a:extLst>
          </p:cNvPr>
          <p:cNvGrpSpPr/>
          <p:nvPr/>
        </p:nvGrpSpPr>
        <p:grpSpPr>
          <a:xfrm>
            <a:off x="6432222" y="1817051"/>
            <a:ext cx="4676045" cy="3677816"/>
            <a:chOff x="6432222" y="1817051"/>
            <a:chExt cx="4676045" cy="3677816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C28D150-BBF2-B72B-7F32-A33B2DCDC7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8064"/>
            <a:stretch/>
          </p:blipFill>
          <p:spPr>
            <a:xfrm>
              <a:off x="6554988" y="3967283"/>
              <a:ext cx="4460818" cy="1390625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8B2337-142D-A15F-B490-46931A809031}"/>
                </a:ext>
              </a:extLst>
            </p:cNvPr>
            <p:cNvSpPr/>
            <p:nvPr/>
          </p:nvSpPr>
          <p:spPr>
            <a:xfrm>
              <a:off x="6432222" y="1817051"/>
              <a:ext cx="4676045" cy="3677816"/>
            </a:xfrm>
            <a:prstGeom prst="rect">
              <a:avLst/>
            </a:prstGeom>
            <a:noFill/>
            <a:ln>
              <a:solidFill>
                <a:srgbClr val="E3E3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E5106CA2-1177-0AF1-6C77-A9FC77319BFE}"/>
                </a:ext>
              </a:extLst>
            </p:cNvPr>
            <p:cNvGrpSpPr/>
            <p:nvPr/>
          </p:nvGrpSpPr>
          <p:grpSpPr>
            <a:xfrm>
              <a:off x="6554988" y="3401895"/>
              <a:ext cx="4420126" cy="435832"/>
              <a:chOff x="2653722" y="3380688"/>
              <a:chExt cx="8000475" cy="800141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87B9AEB2-3DA7-5489-DA25-2627BC97DD2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18198"/>
              <a:stretch/>
            </p:blipFill>
            <p:spPr>
              <a:xfrm>
                <a:off x="2653722" y="3380688"/>
                <a:ext cx="4742758" cy="800141"/>
              </a:xfrm>
              <a:prstGeom prst="rect">
                <a:avLst/>
              </a:prstGeom>
            </p:spPr>
          </p:pic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01062078-3011-BF35-5AB2-570FF8D1977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143" t="17154" r="1"/>
              <a:stretch/>
            </p:blipFill>
            <p:spPr>
              <a:xfrm>
                <a:off x="7433733" y="3488265"/>
                <a:ext cx="3220464" cy="636588"/>
              </a:xfrm>
              <a:prstGeom prst="rect">
                <a:avLst/>
              </a:prstGeom>
            </p:spPr>
          </p:pic>
        </p:grpSp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EF15CCF5-D329-C76C-2414-08633F472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71912" y="1965061"/>
              <a:ext cx="4596664" cy="1302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9771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55030-1B93-4B8F-AB33-F224E926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use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87813-3E37-4D87-9A3C-6C24D8AA0D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38721"/>
            <a:ext cx="5348489" cy="39809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Click on the categories on the left </a:t>
            </a:r>
            <a:r>
              <a:rPr lang="en-GB" b="1">
                <a:latin typeface="Calibri"/>
                <a:ea typeface="Calibri"/>
                <a:cs typeface="Calibri"/>
              </a:rPr>
              <a:t>menu</a:t>
            </a:r>
            <a:r>
              <a:rPr lang="en-GB">
                <a:latin typeface="Calibri"/>
                <a:ea typeface="Calibri"/>
                <a:cs typeface="Calibri"/>
              </a:rPr>
              <a:t> to navigate or </a:t>
            </a:r>
            <a:r>
              <a:rPr lang="en-GB" b="1">
                <a:latin typeface="Calibri"/>
                <a:ea typeface="Calibri"/>
                <a:cs typeface="Calibri"/>
              </a:rPr>
              <a:t>scroll</a:t>
            </a:r>
            <a:r>
              <a:rPr lang="en-GB">
                <a:latin typeface="Calibri"/>
                <a:ea typeface="Calibri"/>
                <a:cs typeface="Calibri"/>
              </a:rPr>
              <a:t> down the page.</a:t>
            </a:r>
            <a:endParaRPr lang="fr-FR">
              <a:latin typeface="Calibri"/>
              <a:ea typeface="Calibri"/>
              <a:cs typeface="Calibri"/>
            </a:endParaRPr>
          </a:p>
          <a:p>
            <a:pPr indent="179705"/>
            <a:r>
              <a:rPr lang="en-GB">
                <a:latin typeface="Calibri"/>
                <a:ea typeface="Calibri"/>
                <a:cs typeface="Calibri"/>
              </a:rPr>
              <a:t>Links and PDF are available to </a:t>
            </a:r>
            <a:r>
              <a:rPr lang="en-GB" b="1">
                <a:latin typeface="Calibri"/>
                <a:ea typeface="Calibri"/>
                <a:cs typeface="Calibri"/>
              </a:rPr>
              <a:t>access</a:t>
            </a:r>
            <a:r>
              <a:rPr lang="en-GB">
                <a:latin typeface="Calibri"/>
                <a:ea typeface="Calibri"/>
                <a:cs typeface="Calibri"/>
              </a:rPr>
              <a:t> </a:t>
            </a:r>
            <a:r>
              <a:rPr lang="en-GB" b="1">
                <a:latin typeface="Calibri"/>
                <a:ea typeface="Calibri"/>
                <a:cs typeface="Calibri"/>
              </a:rPr>
              <a:t>national resources </a:t>
            </a:r>
            <a:r>
              <a:rPr lang="en-GB">
                <a:latin typeface="Calibri"/>
                <a:ea typeface="Calibri"/>
                <a:cs typeface="Calibri"/>
              </a:rPr>
              <a:t>(may be in local language)</a:t>
            </a:r>
          </a:p>
          <a:p>
            <a:pPr indent="179705"/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 can </a:t>
            </a:r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download</a:t>
            </a: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full page in PDF format.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D6097-3802-467D-84A0-74A89FCA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z="1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&amp; Ethical Database: RED</a:t>
            </a:r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085A9-91BA-4F1F-BDBF-BBD755B1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6C365-2F9C-4F73-B5E5-7A34C7F5CB0A}" type="slidenum">
              <a:rPr lang="en-GB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fld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EC0661-A2E1-43A3-9A40-7F477614E2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spAutoFit/>
          </a:bodyPr>
          <a:lstStyle/>
          <a:p>
            <a:endParaRPr lang="en-GB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AFF0DA-F89E-B9EB-12B4-9034FAD5C402}"/>
              </a:ext>
            </a:extLst>
          </p:cNvPr>
          <p:cNvSpPr txBox="1">
            <a:spLocks/>
          </p:cNvSpPr>
          <p:nvPr/>
        </p:nvSpPr>
        <p:spPr>
          <a:xfrm>
            <a:off x="6432222" y="5630479"/>
            <a:ext cx="1981200" cy="26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ts val="960"/>
              </a:lnSpc>
              <a:spcBef>
                <a:spcPts val="2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9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61950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2pPr>
            <a:lvl3pPr marL="447675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76325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3pPr>
            <a:lvl4pPr marL="628650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4pPr>
            <a:lvl5pPr marL="896938" indent="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82663" algn="l"/>
              </a:tabLst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Ideal Sans Extra Light" pitchFamily="2" charset="0"/>
                <a:ea typeface="+mn-ea"/>
                <a:cs typeface="Ideal Sans Extra Light" pitchFamily="2" charset="0"/>
              </a:defRPr>
            </a:lvl9pPr>
          </a:lstStyle>
          <a:p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 country page.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BF9CDEA-5C14-5E4A-5291-1C8A931D7A85}"/>
              </a:ext>
            </a:extLst>
          </p:cNvPr>
          <p:cNvGrpSpPr/>
          <p:nvPr/>
        </p:nvGrpSpPr>
        <p:grpSpPr>
          <a:xfrm>
            <a:off x="6432222" y="1817051"/>
            <a:ext cx="4676045" cy="3677816"/>
            <a:chOff x="6432222" y="1817051"/>
            <a:chExt cx="4676045" cy="367781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4DE6658-EBBF-1ACF-2CEB-3E85F47B3EAB}"/>
                </a:ext>
              </a:extLst>
            </p:cNvPr>
            <p:cNvSpPr/>
            <p:nvPr/>
          </p:nvSpPr>
          <p:spPr>
            <a:xfrm>
              <a:off x="6432222" y="1817051"/>
              <a:ext cx="4676045" cy="3677816"/>
            </a:xfrm>
            <a:prstGeom prst="rect">
              <a:avLst/>
            </a:prstGeom>
            <a:noFill/>
            <a:ln>
              <a:solidFill>
                <a:srgbClr val="E3E3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4796E5FA-FBE6-85F6-F831-5B79206DEACE}"/>
                </a:ext>
              </a:extLst>
            </p:cNvPr>
            <p:cNvGrpSpPr/>
            <p:nvPr/>
          </p:nvGrpSpPr>
          <p:grpSpPr>
            <a:xfrm>
              <a:off x="6550417" y="2066751"/>
              <a:ext cx="4439653" cy="2860874"/>
              <a:chOff x="6520207" y="2038721"/>
              <a:chExt cx="4439653" cy="2860874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C80E03B9-285A-F78D-0774-F83A5476FE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580628" y="2038721"/>
                <a:ext cx="4379232" cy="1880509"/>
              </a:xfrm>
              <a:prstGeom prst="rect">
                <a:avLst/>
              </a:prstGeom>
            </p:spPr>
          </p:pic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94C0BABE-7D9A-F4DB-B089-7BFC01D7771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32739" r="5799"/>
              <a:stretch/>
            </p:blipFill>
            <p:spPr>
              <a:xfrm>
                <a:off x="8049354" y="3038938"/>
                <a:ext cx="2857261" cy="1860657"/>
              </a:xfrm>
              <a:prstGeom prst="rect">
                <a:avLst/>
              </a:prstGeom>
            </p:spPr>
          </p:pic>
          <p:pic>
            <p:nvPicPr>
              <p:cNvPr id="18" name="Image 17">
                <a:extLst>
                  <a:ext uri="{FF2B5EF4-FFF2-40B4-BE49-F238E27FC236}">
                    <a16:creationId xmlns:a16="http://schemas.microsoft.com/office/drawing/2014/main" id="{449485B7-B563-0840-ED50-2C22558057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67937"/>
              <a:stretch/>
            </p:blipFill>
            <p:spPr>
              <a:xfrm>
                <a:off x="6520207" y="2725630"/>
                <a:ext cx="1490549" cy="1860657"/>
              </a:xfrm>
              <a:prstGeom prst="rect">
                <a:avLst/>
              </a:prstGeom>
            </p:spPr>
          </p:pic>
        </p:grp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775BC35D-B03B-0CEB-D19A-B2192DF20B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68224"/>
            <a:stretch/>
          </p:blipFill>
          <p:spPr>
            <a:xfrm>
              <a:off x="8121899" y="4993978"/>
              <a:ext cx="2578100" cy="2544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58155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" val="&lt;smart xmlns:xsd=&quot;http://www.w3.org/2001/XMLSchema&quot; xmlns:xsi=&quot;http://www.w3.org/2001/XMLSchema-instance&quot;&gt;&lt;presentationSettings hasLibraryLinks=&quot;false&quot; lastModified=&quot;2022-06-21T11:53:02.5980199Z&quot;&gt;&lt;agenda createSections=&quot;false&quot; enableNavigation=&quot;false&quot; id=&quot;b36efb74-cee9-427f-b1a8-7b54dcac6982&quot; isTouched=&quot;false&quot; mode=&quot;Agenda&quot; showDuration=&quot;false&quot; showHeaders=&quot;false&quot; showPageNumber=&quot;false&quot; showResponsible=&quot;false&quot; showSubTopics=&quot;false&quot; showTimeSlot=&quot;false&quot; showTopicNumber=&quot;false&quot; slidesForSubTopics=&quot;false&quot; timeFormat=&quot;00000000-0000-0000-0000-000000000000&quot; title=&quot;Agenda&quot;&gt;&lt;columns&gt;&lt;column displayIndex=&quot;0&quot; header=&quot;#&quot; id=&quot;8fc7e105-5a32-4a72-bc85-7d3ff1e7b9d7&quot; visible=&quot;true&quot; width=&quot;170&quot; /&gt;&lt;column displayIndex=&quot;1&quot; header=&quot;Topic&quot; id=&quot;8f81a0ad-7497-4bbb-a001-838bad8c0faa&quot; visible=&quot;true&quot; width=&quot;160&quot; /&gt;&lt;column displayIndex=&quot;2&quot; header=&quot;Responsible&quot; id=&quot;2f9b06db-11e3-45bc-aecb-cf6141b9856b&quot; visible=&quot;true&quot; width=&quot;165&quot; /&gt;&lt;column displayIndex=&quot;3&quot; header=&quot;Duration&quot; id=&quot;99d05e97-02f5-4087-be8e-b10736e0c9ca&quot; visible=&quot;true&quot; width=&quot;150&quot; /&gt;&lt;column displayIndex=&quot;4&quot; header=&quot;Time&quot; id=&quot;fd356bfd-687f-40e8-b861-574837edbc46&quot; visible=&quot;true&quot; width=&quot;180&quot; /&gt;&lt;column displayIndex=&quot;5&quot; header=&quot;Page&quot; id=&quot;db91063f-fada-4f32-86c9-9368cd93fa26&quot; visible=&quot;true&quot; width=&quot;170&quot; /&gt;&lt;/columns&gt;&lt;layout /&gt;&lt;rows /&gt;&lt;/agenda&gt;&lt;template lastModified=&quot;0001-01-01T00:00:00&quot; /&gt;&lt;theme&gt;&lt;recentColors /&gt;&lt;/theme&gt;&lt;rules&gt;&lt;disabled /&gt;&lt;/rules&gt;&lt;/presentationSettings&gt;&lt;/smart&gt;"/>
</p:tagLst>
</file>

<file path=ppt/theme/theme1.xml><?xml version="1.0" encoding="utf-8"?>
<a:theme xmlns:a="http://schemas.openxmlformats.org/drawingml/2006/main" name="1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C08DF688-759F-4FEC-8E77-830FA9DA4A63}"/>
    </a:ext>
  </a:extLst>
</a:theme>
</file>

<file path=ppt/theme/theme2.xml><?xml version="1.0" encoding="utf-8"?>
<a:theme xmlns:a="http://schemas.openxmlformats.org/drawingml/2006/main" name="2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EA058E9B-A655-4BEC-B169-683CDE93F496}"/>
    </a:ext>
  </a:extLst>
</a:theme>
</file>

<file path=ppt/theme/theme3.xml><?xml version="1.0" encoding="utf-8"?>
<a:theme xmlns:a="http://schemas.openxmlformats.org/drawingml/2006/main" name="4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E9854B77-0836-409B-8811-418FCF31AAA1}"/>
    </a:ext>
  </a:extLst>
</a:theme>
</file>

<file path=ppt/theme/theme4.xml><?xml version="1.0" encoding="utf-8"?>
<a:theme xmlns:a="http://schemas.openxmlformats.org/drawingml/2006/main" name="5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728BABE7-6C41-41D7-A48A-AF3BA7EF38E8}"/>
    </a:ext>
  </a:extLst>
</a:theme>
</file>

<file path=ppt/theme/theme5.xml><?xml version="1.0" encoding="utf-8"?>
<a:theme xmlns:a="http://schemas.openxmlformats.org/drawingml/2006/main" name="6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B5EAF83F-BC71-4E33-8A60-BD73A07DA5D3}"/>
    </a:ext>
  </a:extLst>
</a:theme>
</file>

<file path=ppt/theme/theme6.xml><?xml version="1.0" encoding="utf-8"?>
<a:theme xmlns:a="http://schemas.openxmlformats.org/drawingml/2006/main" name="3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E5372D04-BB55-44A6-9469-2417B0D05A2C}"/>
    </a:ext>
  </a:extLst>
</a:theme>
</file>

<file path=ppt/theme/theme7.xml><?xml version="1.0" encoding="utf-8"?>
<a:theme xmlns:a="http://schemas.openxmlformats.org/drawingml/2006/main" name="7_Office Theme">
  <a:themeElements>
    <a:clrScheme name="ECRI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BAF9B"/>
      </a:accent1>
      <a:accent2>
        <a:srgbClr val="96B4FF"/>
      </a:accent2>
      <a:accent3>
        <a:srgbClr val="FF8764"/>
      </a:accent3>
      <a:accent4>
        <a:srgbClr val="5AC8E1"/>
      </a:accent4>
      <a:accent5>
        <a:srgbClr val="C3DC69"/>
      </a:accent5>
      <a:accent6>
        <a:srgbClr val="D7CDBE"/>
      </a:accent6>
      <a:hlink>
        <a:srgbClr val="000091"/>
      </a:hlink>
      <a:folHlink>
        <a:srgbClr val="954F72"/>
      </a:folHlink>
    </a:clrScheme>
    <a:fontScheme name="Custom 2">
      <a:majorFont>
        <a:latin typeface="Source Sans Pro ExtraLigh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SSP.potx" id="{BC6E55F3-261B-4097-83E0-021F0EB8495F}" vid="{677017DA-685F-4476-BAF1-2AF9D7F4C28C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A7FF518A26F044A4BA4F6502C9CB45" ma:contentTypeVersion="20" ma:contentTypeDescription="Create a new document." ma:contentTypeScope="" ma:versionID="8d00401881fb68b245681e7932c19d41">
  <xsd:schema xmlns:xsd="http://www.w3.org/2001/XMLSchema" xmlns:xs="http://www.w3.org/2001/XMLSchema" xmlns:p="http://schemas.microsoft.com/office/2006/metadata/properties" xmlns:ns2="b3388ce1-74db-49e7-877b-9f5236361d00" xmlns:ns3="3ab926ee-5850-441d-830b-7f7d356aa7aa" targetNamespace="http://schemas.microsoft.com/office/2006/metadata/properties" ma:root="true" ma:fieldsID="9e66ec96a0616b8bdb4f9c9570a64722" ns2:_="" ns3:_="">
    <xsd:import namespace="b3388ce1-74db-49e7-877b-9f5236361d00"/>
    <xsd:import namespace="3ab926ee-5850-441d-830b-7f7d356aa7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ainContact" minOccurs="0"/>
                <xsd:element ref="ns2:TranslatedLang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388ce1-74db-49e7-877b-9f5236361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6dd2c0e-d87c-4c84-b4ea-ebf6749904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ainContact" ma:index="23" nillable="true" ma:displayName="Main Contact" ma:format="Dropdown" ma:list="UserInfo" ma:SharePointGroup="0" ma:internalName="MainContact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ranslatedLang" ma:index="24" nillable="true" ma:displayName="Translated Language" ma:internalName="TranslatedLang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b926ee-5850-441d-830b-7f7d356aa7a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25880b3-c553-4826-b656-29c054d29141}" ma:internalName="TaxCatchAll" ma:showField="CatchAllData" ma:web="3ab926ee-5850-441d-830b-7f7d356aa7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3388ce1-74db-49e7-877b-9f5236361d00">
      <Terms xmlns="http://schemas.microsoft.com/office/infopath/2007/PartnerControls"/>
    </lcf76f155ced4ddcb4097134ff3c332f>
    <TaxCatchAll xmlns="3ab926ee-5850-441d-830b-7f7d356aa7aa" xsi:nil="true"/>
    <MainContact xmlns="b3388ce1-74db-49e7-877b-9f5236361d00">
      <UserInfo>
        <DisplayName/>
        <AccountId xsi:nil="true"/>
        <AccountType/>
      </UserInfo>
    </MainContact>
    <TranslatedLang xmlns="b3388ce1-74db-49e7-877b-9f5236361d00" xsi:nil="true"/>
  </documentManagement>
</p:properties>
</file>

<file path=customXml/itemProps1.xml><?xml version="1.0" encoding="utf-8"?>
<ds:datastoreItem xmlns:ds="http://schemas.openxmlformats.org/officeDocument/2006/customXml" ds:itemID="{8F8C23D2-C622-4CFB-8C66-24E91512DA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614E2E-39F7-4B94-87EB-4396C8C4669F}"/>
</file>

<file path=customXml/itemProps3.xml><?xml version="1.0" encoding="utf-8"?>
<ds:datastoreItem xmlns:ds="http://schemas.openxmlformats.org/officeDocument/2006/customXml" ds:itemID="{AB9C3901-8E36-49F2-A5A9-12F3B056CBED}">
  <ds:schemaRefs>
    <ds:schemaRef ds:uri="3ab926ee-5850-441d-830b-7f7d356aa7aa"/>
    <ds:schemaRef ds:uri="b3388ce1-74db-49e7-877b-9f5236361d00"/>
    <ds:schemaRef ds:uri="e2edd591-0dcb-413b-9223-fc2a49f56bd7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ECRIN Calibri Template</Template>
  <TotalTime>0</TotalTime>
  <Words>455</Words>
  <Application>Microsoft Office PowerPoint</Application>
  <PresentationFormat>Widescreen</PresentationFormat>
  <Paragraphs>74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Ideal Sans Extra Light</vt:lpstr>
      <vt:lpstr>Source Sans Pro Light</vt:lpstr>
      <vt:lpstr>Source Sans Pro SemiBold</vt:lpstr>
      <vt:lpstr>1_Office Theme</vt:lpstr>
      <vt:lpstr>2_Office Theme</vt:lpstr>
      <vt:lpstr>4_Office Theme</vt:lpstr>
      <vt:lpstr>5_Office Theme</vt:lpstr>
      <vt:lpstr>6_Office Theme</vt:lpstr>
      <vt:lpstr>3_Office Theme</vt:lpstr>
      <vt:lpstr>7_Office Theme</vt:lpstr>
      <vt:lpstr>ECRIN – RED</vt:lpstr>
      <vt:lpstr>Agenda</vt:lpstr>
      <vt:lpstr>Regulatory and Ethical Database (RED)</vt:lpstr>
      <vt:lpstr>Target users</vt:lpstr>
      <vt:lpstr>Scope: countries included</vt:lpstr>
      <vt:lpstr>Scope: study types</vt:lpstr>
      <vt:lpstr>Scope: study types</vt:lpstr>
      <vt:lpstr>How to use it?</vt:lpstr>
      <vt:lpstr>How to use it?</vt:lpstr>
      <vt:lpstr>Compare feature</vt:lpstr>
      <vt:lpstr>PowerPoint Presentation</vt:lpstr>
      <vt:lpstr>Supporting clinical studies across borders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Martina Esdaile</dc:creator>
  <cp:lastModifiedBy>Christine KUBIAK</cp:lastModifiedBy>
  <cp:revision>13</cp:revision>
  <dcterms:created xsi:type="dcterms:W3CDTF">2024-09-03T14:17:22Z</dcterms:created>
  <dcterms:modified xsi:type="dcterms:W3CDTF">2025-10-23T05:12:41Z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0x01010016A7FF518A26F044A4BA4F6502C9CB45</vt:lpwstr>
  </property>
  <property fmtid="{D5CDD505-2E9C-101B-9397-08002B2CF9AE}" pid="3" name="MediaServiceImageTags">
    <vt:lpwstr/>
  </property>
</Properties>
</file>